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9"/>
    <p:sldId id="257" r:id="rId40"/>
    <p:sldId id="258" r:id="rId41"/>
    <p:sldId id="259" r:id="rId42"/>
    <p:sldId id="260" r:id="rId43"/>
    <p:sldId id="261" r:id="rId44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Source Sans Pro" charset="1" panose="020B0503030403020204"/>
      <p:regular r:id="rId8"/>
    </p:embeddedFont>
    <p:embeddedFont>
      <p:font typeface="Source Sans Pro Bold" charset="1" panose="020B0703030403020204"/>
      <p:regular r:id="rId9"/>
    </p:embeddedFont>
    <p:embeddedFont>
      <p:font typeface="Source Sans Pro Italics" charset="1" panose="020B0503030403090204"/>
      <p:regular r:id="rId10"/>
    </p:embeddedFont>
    <p:embeddedFont>
      <p:font typeface="Source Sans Pro Bold Italics" charset="1" panose="020B0703030403090204"/>
      <p:regular r:id="rId11"/>
    </p:embeddedFont>
    <p:embeddedFont>
      <p:font typeface="Arimo" charset="1" panose="020B0604020202020204"/>
      <p:regular r:id="rId12"/>
    </p:embeddedFont>
    <p:embeddedFont>
      <p:font typeface="Arimo Bold" charset="1" panose="020B0704020202020204"/>
      <p:regular r:id="rId13"/>
    </p:embeddedFont>
    <p:embeddedFont>
      <p:font typeface="Arimo Italics" charset="1" panose="020B0604020202090204"/>
      <p:regular r:id="rId14"/>
    </p:embeddedFont>
    <p:embeddedFont>
      <p:font typeface="Arimo Bold Italics" charset="1" panose="020B0704020202090204"/>
      <p:regular r:id="rId15"/>
    </p:embeddedFont>
    <p:embeddedFont>
      <p:font typeface="Montserrat Light" charset="1" panose="00000400000000000000"/>
      <p:regular r:id="rId16"/>
    </p:embeddedFont>
    <p:embeddedFont>
      <p:font typeface="Montserrat Light Bold" charset="1" panose="00000800000000000000"/>
      <p:regular r:id="rId17"/>
    </p:embeddedFont>
    <p:embeddedFont>
      <p:font typeface="Montserrat Light Italics" charset="1" panose="00000400000000000000"/>
      <p:regular r:id="rId18"/>
    </p:embeddedFont>
    <p:embeddedFont>
      <p:font typeface="Montserrat Light Bold Italics" charset="1" panose="00000800000000000000"/>
      <p:regular r:id="rId19"/>
    </p:embeddedFont>
    <p:embeddedFont>
      <p:font typeface="Tex Gyre Termes" charset="1" panose="00000500000000000000"/>
      <p:regular r:id="rId20"/>
    </p:embeddedFont>
    <p:embeddedFont>
      <p:font typeface="Tex Gyre Termes Bold" charset="1" panose="00000800000000000000"/>
      <p:regular r:id="rId21"/>
    </p:embeddedFont>
    <p:embeddedFont>
      <p:font typeface="Tex Gyre Termes Italics" charset="1" panose="00000500000000000000"/>
      <p:regular r:id="rId22"/>
    </p:embeddedFont>
    <p:embeddedFont>
      <p:font typeface="Tex Gyre Termes Bold Italics" charset="1" panose="00000800000000000000"/>
      <p:regular r:id="rId23"/>
    </p:embeddedFont>
    <p:embeddedFont>
      <p:font typeface="Kaftus" charset="1" panose="00000000000000000000"/>
      <p:regular r:id="rId24"/>
    </p:embeddedFont>
    <p:embeddedFont>
      <p:font typeface="Sergio Trendy" charset="1" panose="00000000000000000000"/>
      <p:regular r:id="rId25"/>
    </p:embeddedFont>
    <p:embeddedFont>
      <p:font typeface="Sergio Trendy Italics" charset="1" panose="00000000000000000000"/>
      <p:regular r:id="rId26"/>
    </p:embeddedFont>
    <p:embeddedFont>
      <p:font typeface="Bugaki" charset="1" panose="00000000000000000000"/>
      <p:regular r:id="rId27"/>
    </p:embeddedFont>
    <p:embeddedFont>
      <p:font typeface="Bugaki Italics" charset="1" panose="00000000000000000000"/>
      <p:regular r:id="rId28"/>
    </p:embeddedFont>
    <p:embeddedFont>
      <p:font typeface="Copperplate Gothic 32 AB" charset="1" panose="020E0807020206020404"/>
      <p:regular r:id="rId29"/>
    </p:embeddedFont>
    <p:embeddedFont>
      <p:font typeface="Copperplate Gothic 32 AB Bold" charset="1" panose="020E0707020206020404"/>
      <p:regular r:id="rId30"/>
    </p:embeddedFont>
    <p:embeddedFont>
      <p:font typeface="Open Sans" charset="1" panose="020B0606030504020204"/>
      <p:regular r:id="rId31"/>
    </p:embeddedFont>
    <p:embeddedFont>
      <p:font typeface="Open Sans Bold" charset="1" panose="020B0806030504020204"/>
      <p:regular r:id="rId32"/>
    </p:embeddedFont>
    <p:embeddedFont>
      <p:font typeface="Open Sans Italics" charset="1" panose="020B0606030504020204"/>
      <p:regular r:id="rId33"/>
    </p:embeddedFont>
    <p:embeddedFont>
      <p:font typeface="Open Sans Bold Italics" charset="1" panose="020B0806030504020204"/>
      <p:regular r:id="rId34"/>
    </p:embeddedFont>
    <p:embeddedFont>
      <p:font typeface="Open Sans Light" charset="1" panose="020B0306030504020204"/>
      <p:regular r:id="rId35"/>
    </p:embeddedFont>
    <p:embeddedFont>
      <p:font typeface="Open Sans Light Italics" charset="1" panose="020B0306030504020204"/>
      <p:regular r:id="rId36"/>
    </p:embeddedFont>
    <p:embeddedFont>
      <p:font typeface="Open Sans Ultra-Bold" charset="1" panose="00000000000000000000"/>
      <p:regular r:id="rId37"/>
    </p:embeddedFont>
    <p:embeddedFont>
      <p:font typeface="Open Sans Ultra-Bold Italics" charset="1" panose="00000000000000000000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slides/slide1.xml" Type="http://schemas.openxmlformats.org/officeDocument/2006/relationships/slide"/><Relationship Id="rId4" Target="theme/theme1.xml" Type="http://schemas.openxmlformats.org/officeDocument/2006/relationships/theme"/><Relationship Id="rId40" Target="slides/slide2.xml" Type="http://schemas.openxmlformats.org/officeDocument/2006/relationships/slide"/><Relationship Id="rId41" Target="slides/slide3.xml" Type="http://schemas.openxmlformats.org/officeDocument/2006/relationships/slide"/><Relationship Id="rId42" Target="slides/slide4.xml" Type="http://schemas.openxmlformats.org/officeDocument/2006/relationships/slide"/><Relationship Id="rId43" Target="slides/slide5.xml" Type="http://schemas.openxmlformats.org/officeDocument/2006/relationships/slide"/><Relationship Id="rId44" Target="slides/slide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0Rfqs8gA.mp4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jpeg" Type="http://schemas.openxmlformats.org/officeDocument/2006/relationships/image"/><Relationship Id="rId5" Target="../media/VAF0Rfqs8gA.mp4" Type="http://schemas.openxmlformats.org/officeDocument/2006/relationships/video"/><Relationship Id="rId6" Target="../media/VAF0Rfqs8gA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026" y="25516"/>
            <a:ext cx="5314997" cy="2670590"/>
          </a:xfrm>
          <a:custGeom>
            <a:avLst/>
            <a:gdLst/>
            <a:ahLst/>
            <a:cxnLst/>
            <a:rect r="r" b="b" t="t" l="l"/>
            <a:pathLst>
              <a:path h="2670590" w="5314997">
                <a:moveTo>
                  <a:pt x="0" y="0"/>
                </a:moveTo>
                <a:lnTo>
                  <a:pt x="5314997" y="0"/>
                </a:lnTo>
                <a:lnTo>
                  <a:pt x="5314997" y="2670589"/>
                </a:lnTo>
                <a:lnTo>
                  <a:pt x="0" y="2670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79565" y="2285795"/>
            <a:ext cx="9709490" cy="5859175"/>
          </a:xfrm>
          <a:custGeom>
            <a:avLst/>
            <a:gdLst/>
            <a:ahLst/>
            <a:cxnLst/>
            <a:rect r="r" b="b" t="t" l="l"/>
            <a:pathLst>
              <a:path h="5859175" w="9709490">
                <a:moveTo>
                  <a:pt x="0" y="0"/>
                </a:moveTo>
                <a:lnTo>
                  <a:pt x="9709490" y="0"/>
                </a:lnTo>
                <a:lnTo>
                  <a:pt x="9709490" y="5859175"/>
                </a:lnTo>
                <a:lnTo>
                  <a:pt x="0" y="5859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582076" y="1568702"/>
            <a:ext cx="6208317" cy="560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7"/>
              </a:lnSpc>
            </a:pPr>
            <a:r>
              <a:rPr lang="en-US" sz="3697">
                <a:solidFill>
                  <a:srgbClr val="0097B2"/>
                </a:solidFill>
                <a:latin typeface="Kaftus"/>
              </a:rPr>
              <a:t>GRUPO NRO 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362023" y="564898"/>
            <a:ext cx="11405520" cy="1003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800">
                <a:solidFill>
                  <a:srgbClr val="0097B2"/>
                </a:solidFill>
                <a:latin typeface="Sergio Trendy"/>
              </a:rPr>
              <a:t>TECNICATURA SUPERIOR EN  TELECOMUNICACIONES</a:t>
            </a:r>
          </a:p>
          <a:p>
            <a:pPr algn="ctr">
              <a:lnSpc>
                <a:spcPts val="50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7362273" y="726533"/>
            <a:ext cx="7067023" cy="842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  <a:spcBef>
                <a:spcPct val="0"/>
              </a:spcBef>
            </a:pPr>
            <a:r>
              <a:rPr lang="en-US" sz="4400">
                <a:solidFill>
                  <a:srgbClr val="0097B2"/>
                </a:solidFill>
                <a:latin typeface="Bugaki"/>
              </a:rPr>
              <a:t>Sensores y actuadores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7453836"/>
            <a:ext cx="16230600" cy="826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68"/>
              </a:lnSpc>
            </a:pPr>
            <a:r>
              <a:rPr lang="en-US" sz="5625">
                <a:solidFill>
                  <a:srgbClr val="000000"/>
                </a:solidFill>
                <a:latin typeface="Source Sans Pro Bold"/>
              </a:rPr>
              <a:t>Trabajo Final: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361751"/>
            <a:ext cx="16230600" cy="1092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4"/>
              </a:lnSpc>
            </a:pPr>
            <a:r>
              <a:rPr lang="en-US" sz="3099" spc="123">
                <a:solidFill>
                  <a:srgbClr val="000000"/>
                </a:solidFill>
                <a:latin typeface="Source Sans Pro Bold"/>
              </a:rPr>
              <a:t>Domotización de una casa IoT, combinando Google, Alexa, Bluetooth, control remoto por Infrarrojos e interruptores manuales. 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4920996"/>
            <a:ext cx="5133082" cy="4426058"/>
            <a:chOff x="0" y="0"/>
            <a:chExt cx="6844109" cy="590141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28575"/>
              <a:ext cx="6844109" cy="1190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928"/>
                </a:lnSpc>
              </a:pPr>
              <a:r>
                <a:rPr lang="en-US" sz="6024">
                  <a:solidFill>
                    <a:srgbClr val="000000"/>
                  </a:solidFill>
                  <a:latin typeface="Source Sans Pro Bold"/>
                </a:rPr>
                <a:t>Integrantes: 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303582"/>
              <a:ext cx="6844109" cy="23614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82927" indent="-291463" lvl="1">
                <a:lnSpc>
                  <a:spcPts val="3914"/>
                </a:lnSpc>
                <a:buFont typeface="Arial"/>
                <a:buChar char="•"/>
              </a:pPr>
              <a:r>
                <a:rPr lang="en-US" sz="2699" spc="377">
                  <a:solidFill>
                    <a:srgbClr val="000000"/>
                  </a:solidFill>
                  <a:latin typeface="Tex Gyre Termes Bold"/>
                </a:rPr>
                <a:t>BAREA, SILVANA</a:t>
              </a:r>
            </a:p>
            <a:p>
              <a:pPr algn="just" marL="582927" indent="-291463" lvl="1">
                <a:lnSpc>
                  <a:spcPts val="3914"/>
                </a:lnSpc>
                <a:buFont typeface="Arial"/>
                <a:buChar char="•"/>
              </a:pPr>
              <a:r>
                <a:rPr lang="en-US" sz="2699" spc="377">
                  <a:solidFill>
                    <a:srgbClr val="000000"/>
                  </a:solidFill>
                  <a:latin typeface="Tex Gyre Termes Bold"/>
                </a:rPr>
                <a:t>ALE, ULISES</a:t>
              </a:r>
            </a:p>
            <a:p>
              <a:pPr algn="just" marL="582927" indent="-291463" lvl="1">
                <a:lnSpc>
                  <a:spcPts val="3914"/>
                </a:lnSpc>
                <a:buFont typeface="Arial"/>
                <a:buChar char="•"/>
              </a:pPr>
              <a:r>
                <a:rPr lang="en-US" sz="2699" spc="377">
                  <a:solidFill>
                    <a:srgbClr val="000000"/>
                  </a:solidFill>
                  <a:latin typeface="Tex Gyre Termes Bold"/>
                </a:rPr>
                <a:t>ORSILI, JORGE</a:t>
              </a:r>
            </a:p>
            <a:p>
              <a:pPr algn="l">
                <a:lnSpc>
                  <a:spcPts val="2428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5488749"/>
              <a:ext cx="6844109" cy="4126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0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61357" y="3793331"/>
            <a:ext cx="12633194" cy="6566594"/>
          </a:xfrm>
          <a:custGeom>
            <a:avLst/>
            <a:gdLst/>
            <a:ahLst/>
            <a:cxnLst/>
            <a:rect r="r" b="b" t="t" l="l"/>
            <a:pathLst>
              <a:path h="6566594" w="12633194">
                <a:moveTo>
                  <a:pt x="0" y="0"/>
                </a:moveTo>
                <a:lnTo>
                  <a:pt x="12633193" y="0"/>
                </a:lnTo>
                <a:lnTo>
                  <a:pt x="12633193" y="6566594"/>
                </a:lnTo>
                <a:lnTo>
                  <a:pt x="0" y="65665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70507" y="584941"/>
            <a:ext cx="17109083" cy="3208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Source Sans Pro Bold"/>
              </a:rPr>
              <a:t>Actividad Final: Implementar un Sistema IoT de Smart House, usando el ESP32.  En este proyecto con ESP32, definirán y crearán un sistema domótico ESP RainMaker con Google Assistant, Alexa , Bluetooth , control remoto por  infrarrojos e interruptores manuales . También deberán controlar los relés y monitorear las lecturas de los sensores en Google Home y la aplicación  Amazon Alexa desde cualquier parte del mundo. </a:t>
            </a:r>
          </a:p>
          <a:p>
            <a:pPr algn="just">
              <a:lnSpc>
                <a:spcPts val="32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Source Sans Pro Bold"/>
              </a:rPr>
              <a:t>No se necesita ningún dispositivo Google Nest o Amazon Echo Dot para este  proyecto de automatización del hogar con control por voz y se utilizan todas las  herramientas gratuitas para realizar este proyecto de IoT. </a:t>
            </a:r>
          </a:p>
          <a:p>
            <a:pPr algn="just">
              <a:lnSpc>
                <a:spcPts val="32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Source Sans Pro Bold"/>
              </a:rPr>
              <a:t>Sin WiFi, puedes controlar los relés con Bluetooth, control remoto por infrarrojos e interruptores manuales. El ESP32 se conectará automáticamente con el Wi-Fi si el Wi-Fi está disponible.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656699"/>
            <a:ext cx="8802134" cy="6601601"/>
          </a:xfrm>
          <a:custGeom>
            <a:avLst/>
            <a:gdLst/>
            <a:ahLst/>
            <a:cxnLst/>
            <a:rect r="r" b="b" t="t" l="l"/>
            <a:pathLst>
              <a:path h="6601601" w="8802134">
                <a:moveTo>
                  <a:pt x="0" y="0"/>
                </a:moveTo>
                <a:lnTo>
                  <a:pt x="8802134" y="0"/>
                </a:lnTo>
                <a:lnTo>
                  <a:pt x="8802134" y="6601601"/>
                </a:lnTo>
                <a:lnTo>
                  <a:pt x="0" y="66016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95429" y="2806723"/>
            <a:ext cx="7179742" cy="6419504"/>
            <a:chOff x="0" y="0"/>
            <a:chExt cx="9572989" cy="855933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11573" y="1229598"/>
              <a:ext cx="6970730" cy="73297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28"/>
                </a:lnSpc>
              </a:pPr>
              <a:r>
                <a:rPr lang="en-US" sz="1699" spc="271">
                  <a:solidFill>
                    <a:srgbClr val="000000"/>
                  </a:solidFill>
                  <a:latin typeface="Montserrat Light Bold"/>
                </a:rPr>
                <a:t>4 focos (nuestros dispositivos)</a:t>
              </a:r>
            </a:p>
            <a:p>
              <a:pPr>
                <a:lnSpc>
                  <a:spcPts val="3322"/>
                </a:lnSpc>
              </a:pPr>
              <a:r>
                <a:rPr lang="en-US" sz="1748" spc="279">
                  <a:solidFill>
                    <a:srgbClr val="000000"/>
                  </a:solidFill>
                  <a:latin typeface="Montserrat Light Bold"/>
                </a:rPr>
                <a:t>celular (control remoto)</a:t>
              </a:r>
            </a:p>
            <a:p>
              <a:pPr>
                <a:lnSpc>
                  <a:spcPts val="3322"/>
                </a:lnSpc>
              </a:pPr>
              <a:r>
                <a:rPr lang="en-US" sz="1748" spc="279">
                  <a:solidFill>
                    <a:srgbClr val="000000"/>
                  </a:solidFill>
                  <a:latin typeface="Montserrat Light Bold"/>
                </a:rPr>
                <a:t>cables soldador placa </a:t>
              </a:r>
            </a:p>
            <a:p>
              <a:pPr>
                <a:lnSpc>
                  <a:spcPts val="3322"/>
                </a:lnSpc>
              </a:pPr>
              <a:r>
                <a:rPr lang="en-US" sz="1748" spc="279">
                  <a:solidFill>
                    <a:srgbClr val="000000"/>
                  </a:solidFill>
                  <a:latin typeface="Montserrat Light Bold"/>
                  <a:sym typeface="Montserrat Light Bold"/>
                </a:rPr>
                <a:t> ESP32 DevKIT V1. </a:t>
              </a:r>
            </a:p>
            <a:p>
              <a:pPr>
                <a:lnSpc>
                  <a:spcPts val="3322"/>
                </a:lnSpc>
              </a:pPr>
              <a:r>
                <a:rPr lang="en-US" sz="1748" spc="279">
                  <a:solidFill>
                    <a:srgbClr val="000000"/>
                  </a:solidFill>
                  <a:latin typeface="Montserrat Light Bold"/>
                  <a:sym typeface="Montserrat Light Bold"/>
                </a:rPr>
                <a:t> Módulo de relé SPDT de 5 V de 4 u 8 canales</a:t>
              </a:r>
            </a:p>
            <a:p>
              <a:pPr>
                <a:lnSpc>
                  <a:spcPts val="3322"/>
                </a:lnSpc>
              </a:pPr>
              <a:r>
                <a:rPr lang="en-US" sz="1748" spc="279">
                  <a:solidFill>
                    <a:srgbClr val="000000"/>
                  </a:solidFill>
                  <a:latin typeface="Montserrat Light Bold"/>
                  <a:sym typeface="Montserrat Light Bold"/>
                </a:rPr>
                <a:t> Receptor IR TSOP1838 (con carcasa metálica) </a:t>
              </a:r>
            </a:p>
            <a:p>
              <a:pPr>
                <a:lnSpc>
                  <a:spcPts val="3322"/>
                </a:lnSpc>
              </a:pPr>
              <a:r>
                <a:rPr lang="en-US" sz="1748" spc="279">
                  <a:solidFill>
                    <a:srgbClr val="000000"/>
                  </a:solidFill>
                  <a:latin typeface="Montserrat Light Bold"/>
                  <a:sym typeface="Montserrat Light Bold"/>
                </a:rPr>
                <a:t> Módulo Bluetooth o BLE (CUALQUIER) </a:t>
              </a:r>
            </a:p>
            <a:p>
              <a:pPr>
                <a:lnSpc>
                  <a:spcPts val="3322"/>
                </a:lnSpc>
              </a:pPr>
              <a:r>
                <a:rPr lang="en-US" sz="1748" spc="279">
                  <a:solidFill>
                    <a:srgbClr val="000000"/>
                  </a:solidFill>
                  <a:latin typeface="Montserrat Light Bold"/>
                  <a:sym typeface="Montserrat Light Bold"/>
                </a:rPr>
                <a:t> Interruptores Manuales o Pulsadores </a:t>
              </a:r>
            </a:p>
            <a:p>
              <a:pPr>
                <a:lnSpc>
                  <a:spcPts val="3322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8100"/>
              <a:ext cx="9572989" cy="7313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72"/>
                </a:lnSpc>
              </a:pPr>
              <a:r>
                <a:rPr lang="en-US" sz="3848" spc="461">
                  <a:solidFill>
                    <a:srgbClr val="000000"/>
                  </a:solidFill>
                  <a:latin typeface="Oswald"/>
                </a:rPr>
                <a:t>COMPONENTES NECESARIOS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51873" y="442981"/>
            <a:ext cx="14765304" cy="1723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49"/>
              </a:lnSpc>
            </a:pPr>
            <a:r>
              <a:rPr lang="en-US" sz="10999">
                <a:solidFill>
                  <a:srgbClr val="0097B2"/>
                </a:solidFill>
                <a:latin typeface="Copperplate Gothic 32 AB Bold"/>
              </a:rPr>
              <a:t>MAQUETA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13942" y="765346"/>
            <a:ext cx="13057340" cy="8309549"/>
          </a:xfrm>
          <a:custGeom>
            <a:avLst/>
            <a:gdLst/>
            <a:ahLst/>
            <a:cxnLst/>
            <a:rect r="r" b="b" t="t" l="l"/>
            <a:pathLst>
              <a:path h="8309549" w="13057340">
                <a:moveTo>
                  <a:pt x="0" y="0"/>
                </a:moveTo>
                <a:lnTo>
                  <a:pt x="13057340" y="0"/>
                </a:lnTo>
                <a:lnTo>
                  <a:pt x="13057340" y="8309549"/>
                </a:lnTo>
                <a:lnTo>
                  <a:pt x="0" y="83095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93" t="0" r="-3793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-103602"/>
            <a:ext cx="6576881" cy="1566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Open Sans Bold"/>
              </a:rPr>
              <a:t>conexiones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619125" y="304800"/>
          <a:ext cx="17049749" cy="9407452"/>
        </p:xfrm>
        <a:graphic>
          <a:graphicData uri="http://schemas.openxmlformats.org/drawingml/2006/table">
            <a:tbl>
              <a:tblPr/>
              <a:tblGrid>
                <a:gridCol w="4232207"/>
                <a:gridCol w="4995914"/>
                <a:gridCol w="7821628"/>
              </a:tblGrid>
              <a:tr h="39290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7466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558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4789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48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781050" y="304800"/>
            <a:ext cx="3789858" cy="3679360"/>
          </a:xfrm>
          <a:custGeom>
            <a:avLst/>
            <a:gdLst/>
            <a:ahLst/>
            <a:cxnLst/>
            <a:rect r="r" b="b" t="t" l="l"/>
            <a:pathLst>
              <a:path h="3679360" w="3789858">
                <a:moveTo>
                  <a:pt x="0" y="0"/>
                </a:moveTo>
                <a:lnTo>
                  <a:pt x="3789858" y="0"/>
                </a:lnTo>
                <a:lnTo>
                  <a:pt x="3789858" y="3679360"/>
                </a:lnTo>
                <a:lnTo>
                  <a:pt x="0" y="36793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386" r="0" b="-13386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239751" y="304800"/>
            <a:ext cx="3913774" cy="3679360"/>
          </a:xfrm>
          <a:custGeom>
            <a:avLst/>
            <a:gdLst/>
            <a:ahLst/>
            <a:cxnLst/>
            <a:rect r="r" b="b" t="t" l="l"/>
            <a:pathLst>
              <a:path h="3679360" w="3913774">
                <a:moveTo>
                  <a:pt x="0" y="0"/>
                </a:moveTo>
                <a:lnTo>
                  <a:pt x="3913774" y="0"/>
                </a:lnTo>
                <a:lnTo>
                  <a:pt x="3913774" y="3679360"/>
                </a:lnTo>
                <a:lnTo>
                  <a:pt x="0" y="36793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04" r="0" b="-24802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040098" y="479317"/>
            <a:ext cx="5174255" cy="8544899"/>
          </a:xfrm>
          <a:custGeom>
            <a:avLst/>
            <a:gdLst/>
            <a:ahLst/>
            <a:cxnLst/>
            <a:rect r="r" b="b" t="t" l="l"/>
            <a:pathLst>
              <a:path h="8544899" w="5174255">
                <a:moveTo>
                  <a:pt x="0" y="0"/>
                </a:moveTo>
                <a:lnTo>
                  <a:pt x="5174255" y="0"/>
                </a:lnTo>
                <a:lnTo>
                  <a:pt x="5174255" y="8544899"/>
                </a:lnTo>
                <a:lnTo>
                  <a:pt x="0" y="85448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4425" t="-3034" r="-14425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81050" y="5284460"/>
            <a:ext cx="3789858" cy="4137021"/>
          </a:xfrm>
          <a:custGeom>
            <a:avLst/>
            <a:gdLst/>
            <a:ahLst/>
            <a:cxnLst/>
            <a:rect r="r" b="b" t="t" l="l"/>
            <a:pathLst>
              <a:path h="4137021" w="3789858">
                <a:moveTo>
                  <a:pt x="0" y="0"/>
                </a:moveTo>
                <a:lnTo>
                  <a:pt x="3789858" y="0"/>
                </a:lnTo>
                <a:lnTo>
                  <a:pt x="3789858" y="4137021"/>
                </a:lnTo>
                <a:lnTo>
                  <a:pt x="0" y="41370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143" t="-316" r="-1888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239751" y="5143500"/>
            <a:ext cx="3913774" cy="4277981"/>
          </a:xfrm>
          <a:custGeom>
            <a:avLst/>
            <a:gdLst/>
            <a:ahLst/>
            <a:cxnLst/>
            <a:rect r="r" b="b" t="t" l="l"/>
            <a:pathLst>
              <a:path h="4277981" w="3913774">
                <a:moveTo>
                  <a:pt x="0" y="0"/>
                </a:moveTo>
                <a:lnTo>
                  <a:pt x="3913774" y="0"/>
                </a:lnTo>
                <a:lnTo>
                  <a:pt x="3913774" y="4277981"/>
                </a:lnTo>
                <a:lnTo>
                  <a:pt x="0" y="42779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128" r="0" b="-2128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63552" y="559184"/>
            <a:ext cx="4506682" cy="4348667"/>
          </a:xfrm>
          <a:custGeom>
            <a:avLst/>
            <a:gdLst/>
            <a:ahLst/>
            <a:cxnLst/>
            <a:rect r="r" b="b" t="t" l="l"/>
            <a:pathLst>
              <a:path h="4348667" w="4506682">
                <a:moveTo>
                  <a:pt x="0" y="0"/>
                </a:moveTo>
                <a:lnTo>
                  <a:pt x="4506681" y="0"/>
                </a:lnTo>
                <a:lnTo>
                  <a:pt x="4506681" y="4348666"/>
                </a:lnTo>
                <a:lnTo>
                  <a:pt x="0" y="43486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744" r="0" b="-1174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3552" y="4909633"/>
            <a:ext cx="4506682" cy="4348667"/>
          </a:xfrm>
          <a:custGeom>
            <a:avLst/>
            <a:gdLst/>
            <a:ahLst/>
            <a:cxnLst/>
            <a:rect r="r" b="b" t="t" l="l"/>
            <a:pathLst>
              <a:path h="4348667" w="4506682">
                <a:moveTo>
                  <a:pt x="0" y="0"/>
                </a:moveTo>
                <a:lnTo>
                  <a:pt x="4506681" y="0"/>
                </a:lnTo>
                <a:lnTo>
                  <a:pt x="4506681" y="4348667"/>
                </a:lnTo>
                <a:lnTo>
                  <a:pt x="0" y="43486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4442" r="0" b="-8943"/>
            </a:stretch>
          </a:blipFill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4"/>
          <a:srcRect l="0" t="15714" r="0" b="11802"/>
          <a:stretch>
            <a:fillRect/>
          </a:stretch>
        </p:blipFill>
        <p:spPr>
          <a:xfrm flipH="false" flipV="false" rot="0">
            <a:off x="8801100" y="559184"/>
            <a:ext cx="6667500" cy="86991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DAF0Q-k-F_0</dc:identifier>
  <dcterms:modified xsi:type="dcterms:W3CDTF">2011-08-01T06:04:30Z</dcterms:modified>
  <cp:revision>1</cp:revision>
  <dc:title>grupo 1</dc:title>
</cp:coreProperties>
</file>

<file path=docProps/thumbnail.jpeg>
</file>